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10287000" cx="18288000"/>
  <p:notesSz cx="6858000" cy="9144000"/>
  <p:embeddedFontLst>
    <p:embeddedFont>
      <p:font typeface="Montserrat"/>
      <p:bold r:id="rId18"/>
      <p:boldItalic r:id="rId19"/>
    </p:embeddedFont>
    <p:embeddedFont>
      <p:font typeface="Poppins"/>
      <p:regular r:id="rId20"/>
      <p:bold r:id="rId21"/>
      <p:italic r:id="rId22"/>
      <p:boldItalic r:id="rId23"/>
    </p:embeddedFont>
    <p:embeddedFont>
      <p:font typeface="Inter"/>
      <p:bold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  <p:embeddedFont>
      <p:font typeface="Poppins Medium"/>
      <p:regular r:id="rId30"/>
      <p:bold r:id="rId31"/>
      <p:italic r:id="rId32"/>
      <p:boldItalic r:id="rId33"/>
    </p:embeddedFont>
    <p:embeddedFont>
      <p:font typeface="Poppins SemiBol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8" roundtripDataSignature="AMtx7mgriYX0JMu9cC/mrYaJwh7lcYkM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A21B99D-42CC-47A9-AA3D-C9809948084A}">
  <a:tblStyle styleId="{AA21B99D-42CC-47A9-AA3D-C9809948084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Inter-bold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Inter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Medium-bold.fntdata"/><Relationship Id="rId30" Type="http://schemas.openxmlformats.org/officeDocument/2006/relationships/font" Target="fonts/PoppinsMedium-regular.fntdata"/><Relationship Id="rId11" Type="http://schemas.openxmlformats.org/officeDocument/2006/relationships/slide" Target="slides/slide5.xml"/><Relationship Id="rId33" Type="http://schemas.openxmlformats.org/officeDocument/2006/relationships/font" Target="fonts/Poppins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PoppinsMedium-italic.fntdata"/><Relationship Id="rId13" Type="http://schemas.openxmlformats.org/officeDocument/2006/relationships/slide" Target="slides/slide7.xml"/><Relationship Id="rId35" Type="http://schemas.openxmlformats.org/officeDocument/2006/relationships/font" Target="fonts/PoppinsSemiBold-bold.fntdata"/><Relationship Id="rId12" Type="http://schemas.openxmlformats.org/officeDocument/2006/relationships/slide" Target="slides/slide6.xml"/><Relationship Id="rId34" Type="http://schemas.openxmlformats.org/officeDocument/2006/relationships/font" Target="fonts/Poppins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PoppinsSemiBold-boldItalic.fntdata"/><Relationship Id="rId14" Type="http://schemas.openxmlformats.org/officeDocument/2006/relationships/slide" Target="slides/slide8.xml"/><Relationship Id="rId36" Type="http://schemas.openxmlformats.org/officeDocument/2006/relationships/font" Target="fonts/PoppinsSemiBold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customschemas.google.com/relationships/presentationmetadata" Target="meta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bold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7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22.jpg"/><Relationship Id="rId5" Type="http://schemas.openxmlformats.org/officeDocument/2006/relationships/image" Target="../media/image23.png"/><Relationship Id="rId6" Type="http://schemas.openxmlformats.org/officeDocument/2006/relationships/image" Target="../media/image10.png"/><Relationship Id="rId7" Type="http://schemas.openxmlformats.org/officeDocument/2006/relationships/image" Target="../media/image5.png"/><Relationship Id="rId8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22.jpg"/><Relationship Id="rId5" Type="http://schemas.openxmlformats.org/officeDocument/2006/relationships/image" Target="../media/image23.png"/><Relationship Id="rId6" Type="http://schemas.openxmlformats.org/officeDocument/2006/relationships/image" Target="../media/image10.png"/><Relationship Id="rId7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7.png"/><Relationship Id="rId6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20.png"/><Relationship Id="rId6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-604498" y="-454695"/>
            <a:ext cx="11871395" cy="11871395"/>
          </a:xfrm>
          <a:custGeom>
            <a:rect b="b" l="l" r="r" t="t"/>
            <a:pathLst>
              <a:path extrusionOk="0" h="11871395" w="11871395">
                <a:moveTo>
                  <a:pt x="11871395" y="11871395"/>
                </a:moveTo>
                <a:lnTo>
                  <a:pt x="0" y="11871395"/>
                </a:lnTo>
                <a:lnTo>
                  <a:pt x="0" y="0"/>
                </a:lnTo>
                <a:lnTo>
                  <a:pt x="11871395" y="0"/>
                </a:lnTo>
                <a:lnTo>
                  <a:pt x="11871395" y="1187139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2444922">
            <a:off x="-857290" y="-122083"/>
            <a:ext cx="21838218" cy="9286218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9"/>
                </a:lnTo>
                <a:lnTo>
                  <a:pt x="0" y="92862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2" l="-940" r="0" t="-167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92;p1"/>
          <p:cNvGrpSpPr/>
          <p:nvPr/>
        </p:nvGrpSpPr>
        <p:grpSpPr>
          <a:xfrm>
            <a:off x="2089110" y="9754235"/>
            <a:ext cx="53728" cy="53728"/>
            <a:chOff x="0" y="0"/>
            <a:chExt cx="812800" cy="812800"/>
          </a:xfrm>
        </p:grpSpPr>
        <p:sp>
          <p:nvSpPr>
            <p:cNvPr id="93" name="Google Shape;93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C2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4075" lIns="74075" spcFirstLastPara="1" rIns="74075" wrap="square" tIns="74075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2528574" y="413497"/>
            <a:ext cx="4267374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0D444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Nom de l’entreprise</a:t>
            </a:r>
            <a:endParaRPr/>
          </a:p>
        </p:txBody>
      </p:sp>
      <p:sp>
        <p:nvSpPr>
          <p:cNvPr id="97" name="Google Shape;97;p1"/>
          <p:cNvSpPr/>
          <p:nvPr/>
        </p:nvSpPr>
        <p:spPr>
          <a:xfrm rot="10800000">
            <a:off x="2434258" y="579860"/>
            <a:ext cx="1907647" cy="1900710"/>
          </a:xfrm>
          <a:custGeom>
            <a:rect b="b" l="l" r="r" t="t"/>
            <a:pathLst>
              <a:path extrusionOk="0" h="1900710" w="1907647">
                <a:moveTo>
                  <a:pt x="0" y="0"/>
                </a:moveTo>
                <a:lnTo>
                  <a:pt x="1907647" y="0"/>
                </a:lnTo>
                <a:lnTo>
                  <a:pt x="1907647" y="1900710"/>
                </a:lnTo>
                <a:lnTo>
                  <a:pt x="0" y="1900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8" name="Google Shape;98;p1"/>
          <p:cNvCxnSpPr/>
          <p:nvPr/>
        </p:nvCxnSpPr>
        <p:spPr>
          <a:xfrm>
            <a:off x="8453978" y="5533505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9" name="Google Shape;99;p1"/>
          <p:cNvGrpSpPr/>
          <p:nvPr/>
        </p:nvGrpSpPr>
        <p:grpSpPr>
          <a:xfrm>
            <a:off x="8453978" y="7221377"/>
            <a:ext cx="2281494" cy="580828"/>
            <a:chOff x="0" y="-38100"/>
            <a:chExt cx="1745997" cy="444500"/>
          </a:xfrm>
        </p:grpSpPr>
        <p:sp>
          <p:nvSpPr>
            <p:cNvPr id="100" name="Google Shape;100;p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"/>
            <p:cNvSpPr txBox="1"/>
            <p:nvPr/>
          </p:nvSpPr>
          <p:spPr>
            <a:xfrm>
              <a:off x="0" y="-38100"/>
              <a:ext cx="1745996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"/>
          <p:cNvSpPr/>
          <p:nvPr/>
        </p:nvSpPr>
        <p:spPr>
          <a:xfrm>
            <a:off x="6563755" y="389019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13628789" y="9402975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104" name="Google Shape;104;p1"/>
          <p:cNvSpPr txBox="1"/>
          <p:nvPr/>
        </p:nvSpPr>
        <p:spPr>
          <a:xfrm>
            <a:off x="8453978" y="3194973"/>
            <a:ext cx="7543612" cy="1172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105" name="Google Shape;105;p1"/>
          <p:cNvSpPr txBox="1"/>
          <p:nvPr/>
        </p:nvSpPr>
        <p:spPr>
          <a:xfrm>
            <a:off x="8453978" y="4147473"/>
            <a:ext cx="7543612" cy="1172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106" name="Google Shape;106;p1"/>
          <p:cNvSpPr txBox="1"/>
          <p:nvPr/>
        </p:nvSpPr>
        <p:spPr>
          <a:xfrm>
            <a:off x="8453978" y="6305769"/>
            <a:ext cx="69576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Maîtriser la différence entre la couleur de fond et la couleur de police</a:t>
            </a:r>
            <a:endParaRPr/>
          </a:p>
        </p:txBody>
      </p:sp>
      <p:sp>
        <p:nvSpPr>
          <p:cNvPr id="107" name="Google Shape;107;p1"/>
          <p:cNvSpPr txBox="1"/>
          <p:nvPr/>
        </p:nvSpPr>
        <p:spPr>
          <a:xfrm>
            <a:off x="8453978" y="7345229"/>
            <a:ext cx="2281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Get Started</a:t>
            </a:r>
            <a:endParaRPr/>
          </a:p>
        </p:txBody>
      </p:sp>
      <p:sp>
        <p:nvSpPr>
          <p:cNvPr id="108" name="Google Shape;108;p1"/>
          <p:cNvSpPr txBox="1"/>
          <p:nvPr/>
        </p:nvSpPr>
        <p:spPr>
          <a:xfrm>
            <a:off x="8453978" y="5688777"/>
            <a:ext cx="695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99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Niveau 2 - Compétence 15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10"/>
          <p:cNvGrpSpPr/>
          <p:nvPr/>
        </p:nvGrpSpPr>
        <p:grpSpPr>
          <a:xfrm>
            <a:off x="6933143" y="1950896"/>
            <a:ext cx="2220382" cy="6805806"/>
            <a:chOff x="0" y="-38100"/>
            <a:chExt cx="584792" cy="1792476"/>
          </a:xfrm>
        </p:grpSpPr>
        <p:sp>
          <p:nvSpPr>
            <p:cNvPr id="324" name="Google Shape;324;p10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solidFill>
              <a:srgbClr val="D8E0E5"/>
            </a:solidFill>
            <a:ln>
              <a:noFill/>
            </a:ln>
          </p:spPr>
        </p:sp>
        <p:sp>
          <p:nvSpPr>
            <p:cNvPr id="325" name="Google Shape;325;p10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6" name="Google Shape;326;p10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27" name="Google Shape;327;p10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28" name="Google Shape;328;p10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9" name="Google Shape;329;p10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30" name="Google Shape;330;p10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31" name="Google Shape;331;p10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2" name="Google Shape;332;p10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3" name="Google Shape;333;p10"/>
          <p:cNvCxnSpPr/>
          <p:nvPr/>
        </p:nvCxnSpPr>
        <p:spPr>
          <a:xfrm>
            <a:off x="5146707" y="1628832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4" name="Google Shape;334;p10"/>
          <p:cNvSpPr txBox="1"/>
          <p:nvPr/>
        </p:nvSpPr>
        <p:spPr>
          <a:xfrm>
            <a:off x="14968937" y="669470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35" name="Google Shape;335;p10"/>
          <p:cNvSpPr txBox="1"/>
          <p:nvPr/>
        </p:nvSpPr>
        <p:spPr>
          <a:xfrm>
            <a:off x="2555183" y="508633"/>
            <a:ext cx="1258378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Métaphore imagée</a:t>
            </a:r>
            <a:endParaRPr/>
          </a:p>
        </p:txBody>
      </p:sp>
      <p:sp>
        <p:nvSpPr>
          <p:cNvPr id="336" name="Google Shape;336;p10"/>
          <p:cNvSpPr txBox="1"/>
          <p:nvPr/>
        </p:nvSpPr>
        <p:spPr>
          <a:xfrm>
            <a:off x="7357525" y="4688875"/>
            <a:ext cx="9615600" cy="13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couleur de fond, c’est le mur ; la couleur de police, c’est la peinture du message dessus : l’un met en valeur l’autre, mais chacun a son rôle visuel distinct.</a:t>
            </a:r>
            <a:endParaRPr/>
          </a:p>
        </p:txBody>
      </p:sp>
      <p:sp>
        <p:nvSpPr>
          <p:cNvPr id="337" name="Google Shape;337;p10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38" name="Google Shape;338;p10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39" name="Google Shape;339;p10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40" name="Google Shape;340;p10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41" name="Google Shape;341;p10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42" name="Google Shape;342;p10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43" name="Google Shape;343;p10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44" name="Google Shape;344;p10"/>
          <p:cNvSpPr/>
          <p:nvPr/>
        </p:nvSpPr>
        <p:spPr>
          <a:xfrm>
            <a:off x="16618026" y="8754104"/>
            <a:ext cx="1669974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Méta-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phore</a:t>
            </a:r>
            <a:endParaRPr/>
          </a:p>
        </p:txBody>
      </p:sp>
      <p:sp>
        <p:nvSpPr>
          <p:cNvPr id="345" name="Google Shape;345;p10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  <p:sp>
        <p:nvSpPr>
          <p:cNvPr id="346" name="Google Shape;346;p10"/>
          <p:cNvSpPr/>
          <p:nvPr/>
        </p:nvSpPr>
        <p:spPr>
          <a:xfrm>
            <a:off x="1614841" y="3742728"/>
            <a:ext cx="4685590" cy="4114800"/>
          </a:xfrm>
          <a:custGeom>
            <a:rect b="b" l="l" r="r" t="t"/>
            <a:pathLst>
              <a:path extrusionOk="0" h="4114800" w="4685590">
                <a:moveTo>
                  <a:pt x="0" y="0"/>
                </a:moveTo>
                <a:lnTo>
                  <a:pt x="4685590" y="0"/>
                </a:lnTo>
                <a:lnTo>
                  <a:pt x="46855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11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52" name="Google Shape;352;p11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53" name="Google Shape;353;p11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11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55" name="Google Shape;355;p11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56" name="Google Shape;356;p11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7" name="Google Shape;357;p1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1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11"/>
          <p:cNvSpPr/>
          <p:nvPr/>
        </p:nvSpPr>
        <p:spPr>
          <a:xfrm rot="2444922">
            <a:off x="-684623" y="-172912"/>
            <a:ext cx="21838218" cy="9286218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8"/>
                </a:lnTo>
                <a:lnTo>
                  <a:pt x="0" y="92862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2" l="-940" r="0" t="-167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11"/>
          <p:cNvSpPr txBox="1"/>
          <p:nvPr/>
        </p:nvSpPr>
        <p:spPr>
          <a:xfrm>
            <a:off x="13763575" y="499899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61" name="Google Shape;361;p1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11"/>
          <p:cNvSpPr txBox="1"/>
          <p:nvPr/>
        </p:nvSpPr>
        <p:spPr>
          <a:xfrm>
            <a:off x="15617566" y="9615551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363" name="Google Shape;363;p11"/>
          <p:cNvSpPr/>
          <p:nvPr/>
        </p:nvSpPr>
        <p:spPr>
          <a:xfrm>
            <a:off x="2280777" y="1136665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6" y="0"/>
                </a:lnTo>
                <a:lnTo>
                  <a:pt x="1561046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4" name="Google Shape;364;p11"/>
          <p:cNvCxnSpPr/>
          <p:nvPr/>
        </p:nvCxnSpPr>
        <p:spPr>
          <a:xfrm>
            <a:off x="4547163" y="2984417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5" name="Google Shape;365;p11"/>
          <p:cNvSpPr txBox="1"/>
          <p:nvPr/>
        </p:nvSpPr>
        <p:spPr>
          <a:xfrm>
            <a:off x="5805486" y="3572980"/>
            <a:ext cx="69576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Niveau 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– Compétence 15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b="1" sz="29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6" name="Google Shape;366;p11"/>
          <p:cNvSpPr txBox="1"/>
          <p:nvPr/>
        </p:nvSpPr>
        <p:spPr>
          <a:xfrm>
            <a:off x="6085203" y="4303991"/>
            <a:ext cx="6957600" cy="213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Maîtriser la différence entre la couleur de fond et la couleur de police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67" name="Google Shape;367;p11"/>
          <p:cNvGrpSpPr/>
          <p:nvPr/>
        </p:nvGrpSpPr>
        <p:grpSpPr>
          <a:xfrm>
            <a:off x="7137046" y="5292993"/>
            <a:ext cx="2281498" cy="580959"/>
            <a:chOff x="0" y="-38100"/>
            <a:chExt cx="1746000" cy="444600"/>
          </a:xfrm>
        </p:grpSpPr>
        <p:sp>
          <p:nvSpPr>
            <p:cNvPr id="368" name="Google Shape;368;p1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 txBox="1"/>
            <p:nvPr/>
          </p:nvSpPr>
          <p:spPr>
            <a:xfrm>
              <a:off x="0" y="-38100"/>
              <a:ext cx="17460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0" name="Google Shape;370;p11"/>
          <p:cNvSpPr txBox="1"/>
          <p:nvPr/>
        </p:nvSpPr>
        <p:spPr>
          <a:xfrm>
            <a:off x="7113620" y="5409247"/>
            <a:ext cx="2281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Acquise</a:t>
            </a:r>
            <a:endParaRPr/>
          </a:p>
        </p:txBody>
      </p:sp>
      <p:sp>
        <p:nvSpPr>
          <p:cNvPr id="371" name="Google Shape;371;p11"/>
          <p:cNvSpPr txBox="1"/>
          <p:nvPr/>
        </p:nvSpPr>
        <p:spPr>
          <a:xfrm>
            <a:off x="5605197" y="1752924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372" name="Google Shape;372;p11"/>
          <p:cNvSpPr txBox="1"/>
          <p:nvPr/>
        </p:nvSpPr>
        <p:spPr>
          <a:xfrm>
            <a:off x="4224277" y="678410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373" name="Google Shape;373;p11"/>
          <p:cNvSpPr txBox="1"/>
          <p:nvPr/>
        </p:nvSpPr>
        <p:spPr>
          <a:xfrm>
            <a:off x="13768467" y="7222253"/>
            <a:ext cx="5075400" cy="20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103">
                <a:solidFill>
                  <a:srgbClr val="165633"/>
                </a:solidFill>
                <a:latin typeface="Inter"/>
                <a:ea typeface="Inter"/>
                <a:cs typeface="Inter"/>
                <a:sym typeface="Inter"/>
              </a:rPr>
              <a:t>You</a:t>
            </a:r>
            <a:endParaRPr/>
          </a:p>
        </p:txBody>
      </p:sp>
      <p:sp>
        <p:nvSpPr>
          <p:cNvPr id="374" name="Google Shape;374;p11"/>
          <p:cNvSpPr txBox="1"/>
          <p:nvPr/>
        </p:nvSpPr>
        <p:spPr>
          <a:xfrm>
            <a:off x="10391114" y="5634213"/>
            <a:ext cx="7005600" cy="21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114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Thank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E0E5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2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15" name="Google Shape;115;p2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6" name="Google Shape;116;p2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18" name="Google Shape;118;p2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9" name="Google Shape;119;p2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2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22" name="Google Shape;122;p2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24" name="Google Shape;124;p2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25" name="Google Shape;125;p2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26" name="Google Shape;126;p2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27" name="Google Shape;127;p2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28" name="Google Shape;128;p2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29" name="Google Shape;129;p2"/>
          <p:cNvSpPr txBox="1"/>
          <p:nvPr/>
        </p:nvSpPr>
        <p:spPr>
          <a:xfrm>
            <a:off x="14497668" y="686246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30" name="Google Shape;130;p2"/>
          <p:cNvSpPr txBox="1"/>
          <p:nvPr/>
        </p:nvSpPr>
        <p:spPr>
          <a:xfrm>
            <a:off x="1898475" y="474450"/>
            <a:ext cx="134694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Maîtriser la différence entre couleur de fond et couleur de police</a:t>
            </a:r>
            <a:endParaRPr/>
          </a:p>
        </p:txBody>
      </p:sp>
      <p:sp>
        <p:nvSpPr>
          <p:cNvPr id="131" name="Google Shape;131;p2"/>
          <p:cNvSpPr txBox="1"/>
          <p:nvPr/>
        </p:nvSpPr>
        <p:spPr>
          <a:xfrm>
            <a:off x="930601" y="4848684"/>
            <a:ext cx="72828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Maîtriser la différence entre la couleur de fond et la couleur de police permet d’améliorer la lisibilité et la mise en valeur des données dans Excel.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Ces deux éléments influencent la visibilité des informations mais ne servent pas au même usage.</a:t>
            </a:r>
            <a:endParaRPr/>
          </a:p>
        </p:txBody>
      </p:sp>
      <p:sp>
        <p:nvSpPr>
          <p:cNvPr id="132" name="Google Shape;132;p2"/>
          <p:cNvSpPr/>
          <p:nvPr/>
        </p:nvSpPr>
        <p:spPr>
          <a:xfrm>
            <a:off x="-9173" y="8754103"/>
            <a:ext cx="1784693" cy="1563144"/>
          </a:xfrm>
          <a:custGeom>
            <a:rect b="b" l="l" r="r" t="t"/>
            <a:pathLst>
              <a:path extrusionOk="0" h="1876468" w="4546508">
                <a:moveTo>
                  <a:pt x="0" y="0"/>
                </a:moveTo>
                <a:lnTo>
                  <a:pt x="4546508" y="0"/>
                </a:lnTo>
                <a:lnTo>
                  <a:pt x="4546508" y="1876468"/>
                </a:lnTo>
                <a:lnTo>
                  <a:pt x="0" y="18764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3" name="Google Shape;133;p2"/>
          <p:cNvCxnSpPr/>
          <p:nvPr/>
        </p:nvCxnSpPr>
        <p:spPr>
          <a:xfrm>
            <a:off x="5635200" y="1708484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4" name="Google Shape;134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58825" y="3915775"/>
            <a:ext cx="7806600" cy="5144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3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40" name="Google Shape;140;p3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1" name="Google Shape;141;p3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3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43" name="Google Shape;143;p3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4" name="Google Shape;144;p3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3"/>
          <p:cNvSpPr txBox="1"/>
          <p:nvPr/>
        </p:nvSpPr>
        <p:spPr>
          <a:xfrm>
            <a:off x="690794" y="3060826"/>
            <a:ext cx="9193500" cy="4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1️. Sélectionnez une cellule contenant du texte.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2️.  Dans l’onglet **Accueil → Police** :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Cliquez sur l’icône **A** pour changer la couleur de police.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Cliquez sur le pot de peinture 🪣 pour changer la couleur de fond.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💡 La couleur de police modifie le texte, tandis que la couleur de fond colore l’arrière-plan de la cellule.</a:t>
            </a:r>
            <a:endParaRPr/>
          </a:p>
        </p:txBody>
      </p:sp>
      <p:sp>
        <p:nvSpPr>
          <p:cNvPr id="146" name="Google Shape;146;p3"/>
          <p:cNvSpPr txBox="1"/>
          <p:nvPr/>
        </p:nvSpPr>
        <p:spPr>
          <a:xfrm>
            <a:off x="14764035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47" name="Google Shape;147;p3"/>
          <p:cNvSpPr txBox="1"/>
          <p:nvPr/>
        </p:nvSpPr>
        <p:spPr>
          <a:xfrm>
            <a:off x="2285244" y="565129"/>
            <a:ext cx="9280206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Exemple détaillé</a:t>
            </a:r>
            <a:endParaRPr/>
          </a:p>
        </p:txBody>
      </p:sp>
      <p:sp>
        <p:nvSpPr>
          <p:cNvPr id="148" name="Google Shape;148;p3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9" name="Google Shape;149;p3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" name="Google Shape;150;p3"/>
          <p:cNvSpPr/>
          <p:nvPr/>
        </p:nvSpPr>
        <p:spPr>
          <a:xfrm>
            <a:off x="1775522" y="8945372"/>
            <a:ext cx="2120358" cy="1358516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51" name="Google Shape;151;p3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52" name="Google Shape;152;p3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53" name="Google Shape;153;p3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54" name="Google Shape;154;p3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55" name="Google Shape;155;p3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56" name="Google Shape;156;p3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57" name="Google Shape;157;p3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58" name="Google Shape;158;p3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  <p:pic>
        <p:nvPicPr>
          <p:cNvPr id="159" name="Google Shape;159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566652" y="1463001"/>
            <a:ext cx="7095000" cy="76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4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65" name="Google Shape;165;p4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6" name="Google Shape;166;p4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" name="Google Shape;167;p4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68" name="Google Shape;168;p4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9" name="Google Shape;169;p4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0" name="Google Shape;170;p4"/>
          <p:cNvSpPr txBox="1"/>
          <p:nvPr/>
        </p:nvSpPr>
        <p:spPr>
          <a:xfrm>
            <a:off x="13986854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71" name="Google Shape;171;p4"/>
          <p:cNvSpPr txBox="1"/>
          <p:nvPr/>
        </p:nvSpPr>
        <p:spPr>
          <a:xfrm>
            <a:off x="2285244" y="571802"/>
            <a:ext cx="11833177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Explication théorique</a:t>
            </a:r>
            <a:endParaRPr/>
          </a:p>
        </p:txBody>
      </p:sp>
      <p:sp>
        <p:nvSpPr>
          <p:cNvPr id="172" name="Google Shape;172;p4"/>
          <p:cNvSpPr txBox="1"/>
          <p:nvPr/>
        </p:nvSpPr>
        <p:spPr>
          <a:xfrm>
            <a:off x="704949" y="2408171"/>
            <a:ext cx="16875235" cy="6899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Dans Excel, les deux options sont indépendantes :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Couleur de police → agit sur le contenu (texte, chiffres, symboles).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Couleur de fond → agit sur la cellule entière (arrière-plan).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 tableau ci-dessous illustre la différence et leur usage optimal :</a:t>
            </a:r>
            <a:endParaRPr/>
          </a:p>
        </p:txBody>
      </p:sp>
      <p:sp>
        <p:nvSpPr>
          <p:cNvPr id="173" name="Google Shape;173;p4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4" name="Google Shape;174;p4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" name="Google Shape;175;p4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76" name="Google Shape;176;p4"/>
          <p:cNvSpPr/>
          <p:nvPr/>
        </p:nvSpPr>
        <p:spPr>
          <a:xfrm>
            <a:off x="3895880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77" name="Google Shape;177;p4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78" name="Google Shape;178;p4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79" name="Google Shape;179;p4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80" name="Google Shape;180;p4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81" name="Google Shape;181;p4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82" name="Google Shape;182;p4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graphicFrame>
        <p:nvGraphicFramePr>
          <p:cNvPr id="183" name="Google Shape;183;p4"/>
          <p:cNvGraphicFramePr/>
          <p:nvPr/>
        </p:nvGraphicFramePr>
        <p:xfrm>
          <a:off x="8869680" y="49846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{AA21B99D-42CC-47A9-AA3D-C9809948084A}</a:tableStyleId>
              </a:tblPr>
              <a:tblGrid>
                <a:gridCol w="3054925"/>
                <a:gridCol w="3054925"/>
                <a:gridCol w="3054925"/>
              </a:tblGrid>
              <a:tr h="897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-FR" sz="2200" u="none" cap="none" strike="noStrike">
                          <a:solidFill>
                            <a:srgbClr val="005000"/>
                          </a:solidFill>
                        </a:rPr>
                        <a:t>Élément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-FR" sz="2200" u="none" cap="none" strike="noStrike">
                          <a:solidFill>
                            <a:srgbClr val="005000"/>
                          </a:solidFill>
                        </a:rPr>
                        <a:t>Effet visuel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-FR" sz="2200" u="none" cap="none" strike="noStrike">
                          <a:solidFill>
                            <a:srgbClr val="005000"/>
                          </a:solidFill>
                        </a:rPr>
                        <a:t>Utilisation typique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9172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Couleur de police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Change la couleur du texte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Mettre en valeur une donnée ou un titre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9172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Couleur de fond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Colore l’arrière-plan de la cellule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Attirer l’attention ou signaler un statut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9172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Combinaison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Associe texte et fond contrastés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Créer des effets visuels lisibles et esthétiques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84" name="Google Shape;184;p4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5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90" name="Google Shape;190;p5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1" name="Google Shape;191;p5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" name="Google Shape;192;p5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93" name="Google Shape;193;p5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4" name="Google Shape;194;p5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5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96" name="Google Shape;196;p5"/>
          <p:cNvSpPr txBox="1"/>
          <p:nvPr/>
        </p:nvSpPr>
        <p:spPr>
          <a:xfrm>
            <a:off x="2123282" y="685758"/>
            <a:ext cx="12526835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quotidienne</a:t>
            </a: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319713" y="54288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8" name="Google Shape;198;p5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" name="Google Shape;199;p5"/>
          <p:cNvSpPr/>
          <p:nvPr/>
        </p:nvSpPr>
        <p:spPr>
          <a:xfrm>
            <a:off x="11119676" y="2501461"/>
            <a:ext cx="5284078" cy="5284078"/>
          </a:xfrm>
          <a:custGeom>
            <a:rect b="b" l="l" r="r" t="t"/>
            <a:pathLst>
              <a:path extrusionOk="0" h="5284078" w="5284078">
                <a:moveTo>
                  <a:pt x="0" y="0"/>
                </a:moveTo>
                <a:lnTo>
                  <a:pt x="5284078" y="0"/>
                </a:lnTo>
                <a:lnTo>
                  <a:pt x="5284078" y="5284078"/>
                </a:lnTo>
                <a:lnTo>
                  <a:pt x="0" y="52840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5"/>
          <p:cNvSpPr txBox="1"/>
          <p:nvPr/>
        </p:nvSpPr>
        <p:spPr>
          <a:xfrm>
            <a:off x="802332" y="2539839"/>
            <a:ext cx="8615400" cy="49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Cette compétence est utile pour :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Distinguer les titres, sous-titres et données.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Mettre en valeur les valeurs importantes.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Créer des tableaux plus clairs et agréables à lire.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Renforcer la compréhension visuelle sans surcharger la feuille.</a:t>
            </a:r>
            <a:endParaRPr/>
          </a:p>
        </p:txBody>
      </p:sp>
      <p:sp>
        <p:nvSpPr>
          <p:cNvPr id="201" name="Google Shape;201;p5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02" name="Google Shape;202;p5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03" name="Google Shape;203;p5"/>
          <p:cNvSpPr/>
          <p:nvPr/>
        </p:nvSpPr>
        <p:spPr>
          <a:xfrm>
            <a:off x="6016237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05" name="Google Shape;205;p5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06" name="Google Shape;206;p5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07" name="Google Shape;207;p5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08" name="Google Shape;208;p5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09" name="Google Shape;209;p5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6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15" name="Google Shape;215;p6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16" name="Google Shape;216;p6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7" name="Google Shape;217;p6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18" name="Google Shape;218;p6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19" name="Google Shape;219;p6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6"/>
          <p:cNvGrpSpPr/>
          <p:nvPr/>
        </p:nvGrpSpPr>
        <p:grpSpPr>
          <a:xfrm>
            <a:off x="757191" y="3455789"/>
            <a:ext cx="16702938" cy="2625104"/>
            <a:chOff x="0" y="-38100"/>
            <a:chExt cx="4399128" cy="691385"/>
          </a:xfrm>
        </p:grpSpPr>
        <p:sp>
          <p:nvSpPr>
            <p:cNvPr id="221" name="Google Shape;221;p6"/>
            <p:cNvSpPr/>
            <p:nvPr/>
          </p:nvSpPr>
          <p:spPr>
            <a:xfrm>
              <a:off x="0" y="0"/>
              <a:ext cx="4399128" cy="653285"/>
            </a:xfrm>
            <a:custGeom>
              <a:rect b="b" l="l" r="r" t="t"/>
              <a:pathLst>
                <a:path extrusionOk="0" h="653285" w="4399128">
                  <a:moveTo>
                    <a:pt x="0" y="0"/>
                  </a:moveTo>
                  <a:lnTo>
                    <a:pt x="4399128" y="0"/>
                  </a:lnTo>
                  <a:lnTo>
                    <a:pt x="4399128" y="653285"/>
                  </a:lnTo>
                  <a:lnTo>
                    <a:pt x="0" y="653285"/>
                  </a:lnTo>
                  <a:close/>
                </a:path>
              </a:pathLst>
            </a:custGeom>
            <a:gradFill>
              <a:gsLst>
                <a:gs pos="0">
                  <a:srgbClr val="E1E6EA"/>
                </a:gs>
                <a:gs pos="100000">
                  <a:srgbClr val="D0DAE1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222" name="Google Shape;222;p6"/>
            <p:cNvSpPr txBox="1"/>
            <p:nvPr/>
          </p:nvSpPr>
          <p:spPr>
            <a:xfrm>
              <a:off x="0" y="-38100"/>
              <a:ext cx="4399128" cy="6913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3" name="Google Shape;223;p6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24" name="Google Shape;224;p6"/>
          <p:cNvSpPr txBox="1"/>
          <p:nvPr/>
        </p:nvSpPr>
        <p:spPr>
          <a:xfrm>
            <a:off x="3329948" y="617328"/>
            <a:ext cx="1479073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Exercice</a:t>
            </a:r>
            <a:endParaRPr/>
          </a:p>
        </p:txBody>
      </p:sp>
      <p:sp>
        <p:nvSpPr>
          <p:cNvPr id="225" name="Google Shape;225;p6"/>
          <p:cNvSpPr txBox="1"/>
          <p:nvPr/>
        </p:nvSpPr>
        <p:spPr>
          <a:xfrm>
            <a:off x="814220" y="2447724"/>
            <a:ext cx="16127100" cy="54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1️. En A1, saisissez « Résultat positif ».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2️. Appliquez une couleur de police verte.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3️.  En A2, saisissez « Résultat négatif ».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4️.  Appliquez une couleur de fond rouge clair et une police blanche.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5️.  Comparez les effets visuels.</a:t>
            </a:r>
            <a:endParaRPr/>
          </a:p>
        </p:txBody>
      </p:sp>
      <p:sp>
        <p:nvSpPr>
          <p:cNvPr id="226" name="Google Shape;226;p6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7" name="Google Shape;227;p6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8" name="Google Shape;228;p6"/>
          <p:cNvSpPr/>
          <p:nvPr/>
        </p:nvSpPr>
        <p:spPr>
          <a:xfrm>
            <a:off x="13430320" y="4239795"/>
            <a:ext cx="3276877" cy="4114800"/>
          </a:xfrm>
          <a:custGeom>
            <a:rect b="b" l="l" r="r" t="t"/>
            <a:pathLst>
              <a:path extrusionOk="0" h="4114800" w="3276877">
                <a:moveTo>
                  <a:pt x="0" y="0"/>
                </a:moveTo>
                <a:lnTo>
                  <a:pt x="3276877" y="0"/>
                </a:lnTo>
                <a:lnTo>
                  <a:pt x="327687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6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30" name="Google Shape;230;p6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31" name="Google Shape;231;p6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32" name="Google Shape;232;p6"/>
          <p:cNvSpPr/>
          <p:nvPr/>
        </p:nvSpPr>
        <p:spPr>
          <a:xfrm>
            <a:off x="8136595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33" name="Google Shape;233;p6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34" name="Google Shape;234;p6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35" name="Google Shape;235;p6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36" name="Google Shape;236;p6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37" name="Google Shape;237;p6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7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43" name="Google Shape;243;p7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44" name="Google Shape;244;p7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7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46" name="Google Shape;246;p7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47" name="Google Shape;247;p7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7"/>
          <p:cNvSpPr/>
          <p:nvPr/>
        </p:nvSpPr>
        <p:spPr>
          <a:xfrm>
            <a:off x="659933" y="2185717"/>
            <a:ext cx="7418381" cy="7418381"/>
          </a:xfrm>
          <a:custGeom>
            <a:rect b="b" l="l" r="r" t="t"/>
            <a:pathLst>
              <a:path extrusionOk="0" h="812800" w="812800">
                <a:moveTo>
                  <a:pt x="26090" y="0"/>
                </a:moveTo>
                <a:lnTo>
                  <a:pt x="786710" y="0"/>
                </a:lnTo>
                <a:cubicBezTo>
                  <a:pt x="801119" y="0"/>
                  <a:pt x="812800" y="11681"/>
                  <a:pt x="812800" y="26090"/>
                </a:cubicBezTo>
                <a:lnTo>
                  <a:pt x="812800" y="786710"/>
                </a:lnTo>
                <a:cubicBezTo>
                  <a:pt x="812800" y="801119"/>
                  <a:pt x="801119" y="812800"/>
                  <a:pt x="786710" y="812800"/>
                </a:cubicBezTo>
                <a:lnTo>
                  <a:pt x="26090" y="812800"/>
                </a:lnTo>
                <a:cubicBezTo>
                  <a:pt x="11681" y="812800"/>
                  <a:pt x="0" y="801119"/>
                  <a:pt x="0" y="786710"/>
                </a:cubicBezTo>
                <a:lnTo>
                  <a:pt x="0" y="26090"/>
                </a:lnTo>
                <a:cubicBezTo>
                  <a:pt x="0" y="11681"/>
                  <a:pt x="11681" y="0"/>
                  <a:pt x="2609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7716" r="-37716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7"/>
          <p:cNvSpPr txBox="1"/>
          <p:nvPr/>
        </p:nvSpPr>
        <p:spPr>
          <a:xfrm>
            <a:off x="14245392" y="650273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50" name="Google Shape;250;p7"/>
          <p:cNvSpPr txBox="1"/>
          <p:nvPr/>
        </p:nvSpPr>
        <p:spPr>
          <a:xfrm>
            <a:off x="2178170" y="477501"/>
            <a:ext cx="11476736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Corrigé de l’exercice</a:t>
            </a:r>
            <a:endParaRPr/>
          </a:p>
        </p:txBody>
      </p:sp>
      <p:sp>
        <p:nvSpPr>
          <p:cNvPr id="251" name="Google Shape;251;p7"/>
          <p:cNvSpPr txBox="1"/>
          <p:nvPr/>
        </p:nvSpPr>
        <p:spPr>
          <a:xfrm>
            <a:off x="8828261" y="2841147"/>
            <a:ext cx="8045100" cy="48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✅ Résultats attendus :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A1 → texte vert sur fond blanc (accent sur le texte).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A2 → texte blanc sur fond rouge clair (accent sur la cellule).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💡 Une bonne combinaison renforce la lisibilité sans nuire au confort visuel.</a:t>
            </a:r>
            <a:endParaRPr/>
          </a:p>
        </p:txBody>
      </p:sp>
      <p:sp>
        <p:nvSpPr>
          <p:cNvPr id="252" name="Google Shape;252;p7"/>
          <p:cNvSpPr/>
          <p:nvPr/>
        </p:nvSpPr>
        <p:spPr>
          <a:xfrm>
            <a:off x="272599" y="49350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3" name="Google Shape;253;p7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4" name="Google Shape;254;p7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55" name="Google Shape;255;p7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56" name="Google Shape;256;p7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57" name="Google Shape;257;p7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58" name="Google Shape;258;p7"/>
          <p:cNvSpPr/>
          <p:nvPr/>
        </p:nvSpPr>
        <p:spPr>
          <a:xfrm>
            <a:off x="10256953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59" name="Google Shape;259;p7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60" name="Google Shape;260;p7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61" name="Google Shape;261;p7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62" name="Google Shape;262;p7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8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68" name="Google Shape;268;p8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69" name="Google Shape;269;p8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0" name="Google Shape;270;p8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71" name="Google Shape;271;p8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72" name="Google Shape;272;p8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" name="Google Shape;273;p8"/>
          <p:cNvSpPr/>
          <p:nvPr/>
        </p:nvSpPr>
        <p:spPr>
          <a:xfrm>
            <a:off x="11064487" y="1830220"/>
            <a:ext cx="6194813" cy="7046593"/>
          </a:xfrm>
          <a:custGeom>
            <a:rect b="b" l="l" r="r" t="t"/>
            <a:pathLst>
              <a:path extrusionOk="0" h="995722" w="875361">
                <a:moveTo>
                  <a:pt x="0" y="0"/>
                </a:moveTo>
                <a:lnTo>
                  <a:pt x="875361" y="0"/>
                </a:lnTo>
                <a:lnTo>
                  <a:pt x="875361" y="995722"/>
                </a:lnTo>
                <a:lnTo>
                  <a:pt x="0" y="99572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6873" r="-6872" t="0"/>
            </a:stretch>
          </a:blipFill>
          <a:ln>
            <a:noFill/>
          </a:ln>
        </p:spPr>
      </p:sp>
      <p:sp>
        <p:nvSpPr>
          <p:cNvPr id="274" name="Google Shape;274;p8"/>
          <p:cNvSpPr txBox="1"/>
          <p:nvPr/>
        </p:nvSpPr>
        <p:spPr>
          <a:xfrm>
            <a:off x="13973968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75" name="Google Shape;275;p8"/>
          <p:cNvSpPr txBox="1"/>
          <p:nvPr/>
        </p:nvSpPr>
        <p:spPr>
          <a:xfrm>
            <a:off x="2194204" y="617328"/>
            <a:ext cx="11779764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exotique</a:t>
            </a:r>
            <a:endParaRPr/>
          </a:p>
        </p:txBody>
      </p:sp>
      <p:sp>
        <p:nvSpPr>
          <p:cNvPr id="276" name="Google Shape;276;p8"/>
          <p:cNvSpPr txBox="1"/>
          <p:nvPr/>
        </p:nvSpPr>
        <p:spPr>
          <a:xfrm>
            <a:off x="856900" y="2992025"/>
            <a:ext cx="9512400" cy="42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Autres usages :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Harmoniser les tableaux selon la charte graphique.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Utiliser la couleur de fond pour des alertes visuelles (ex. dépassement, erreur).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Utiliser la couleur de police pour différencier des catégories.</a:t>
            </a:r>
            <a:endParaRPr/>
          </a:p>
        </p:txBody>
      </p:sp>
      <p:sp>
        <p:nvSpPr>
          <p:cNvPr id="277" name="Google Shape;277;p8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8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79" name="Google Shape;279;p8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80" name="Google Shape;280;p8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81" name="Google Shape;281;p8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82" name="Google Shape;282;p8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83" name="Google Shape;283;p8"/>
          <p:cNvSpPr/>
          <p:nvPr/>
        </p:nvSpPr>
        <p:spPr>
          <a:xfrm>
            <a:off x="12377311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84" name="Google Shape;284;p8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85" name="Google Shape;285;p8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86" name="Google Shape;286;p8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9"/>
          <p:cNvGrpSpPr/>
          <p:nvPr/>
        </p:nvGrpSpPr>
        <p:grpSpPr>
          <a:xfrm>
            <a:off x="6933143" y="1950896"/>
            <a:ext cx="2220382" cy="6805806"/>
            <a:chOff x="0" y="-38100"/>
            <a:chExt cx="584792" cy="1792476"/>
          </a:xfrm>
        </p:grpSpPr>
        <p:sp>
          <p:nvSpPr>
            <p:cNvPr id="292" name="Google Shape;292;p9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solidFill>
              <a:srgbClr val="D8E0E5"/>
            </a:solidFill>
            <a:ln>
              <a:noFill/>
            </a:ln>
          </p:spPr>
        </p:sp>
        <p:sp>
          <p:nvSpPr>
            <p:cNvPr id="293" name="Google Shape;293;p9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4" name="Google Shape;294;p9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95" name="Google Shape;295;p9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96" name="Google Shape;296;p9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7" name="Google Shape;297;p9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98" name="Google Shape;298;p9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99" name="Google Shape;299;p9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0" name="Google Shape;300;p9"/>
          <p:cNvGrpSpPr/>
          <p:nvPr/>
        </p:nvGrpSpPr>
        <p:grpSpPr>
          <a:xfrm>
            <a:off x="15370021" y="5281469"/>
            <a:ext cx="1753333" cy="1897994"/>
            <a:chOff x="0" y="-38100"/>
            <a:chExt cx="461783" cy="499883"/>
          </a:xfrm>
        </p:grpSpPr>
        <p:sp>
          <p:nvSpPr>
            <p:cNvPr id="301" name="Google Shape;301;p9"/>
            <p:cNvSpPr/>
            <p:nvPr/>
          </p:nvSpPr>
          <p:spPr>
            <a:xfrm>
              <a:off x="0" y="0"/>
              <a:ext cx="461783" cy="461783"/>
            </a:xfrm>
            <a:custGeom>
              <a:rect b="b" l="l" r="r" t="t"/>
              <a:pathLst>
                <a:path extrusionOk="0" h="461783" w="461783">
                  <a:moveTo>
                    <a:pt x="48571" y="0"/>
                  </a:moveTo>
                  <a:lnTo>
                    <a:pt x="413212" y="0"/>
                  </a:lnTo>
                  <a:cubicBezTo>
                    <a:pt x="426094" y="0"/>
                    <a:pt x="438448" y="5117"/>
                    <a:pt x="447557" y="14226"/>
                  </a:cubicBezTo>
                  <a:cubicBezTo>
                    <a:pt x="456666" y="23335"/>
                    <a:pt x="461783" y="35689"/>
                    <a:pt x="461783" y="48571"/>
                  </a:cubicBezTo>
                  <a:lnTo>
                    <a:pt x="461783" y="413212"/>
                  </a:lnTo>
                  <a:cubicBezTo>
                    <a:pt x="461783" y="426094"/>
                    <a:pt x="456666" y="438448"/>
                    <a:pt x="447557" y="447557"/>
                  </a:cubicBezTo>
                  <a:cubicBezTo>
                    <a:pt x="438448" y="456666"/>
                    <a:pt x="426094" y="461783"/>
                    <a:pt x="413212" y="461783"/>
                  </a:cubicBezTo>
                  <a:lnTo>
                    <a:pt x="48571" y="461783"/>
                  </a:lnTo>
                  <a:cubicBezTo>
                    <a:pt x="21746" y="461783"/>
                    <a:pt x="0" y="440037"/>
                    <a:pt x="0" y="413212"/>
                  </a:cubicBezTo>
                  <a:lnTo>
                    <a:pt x="0" y="48571"/>
                  </a:lnTo>
                  <a:cubicBezTo>
                    <a:pt x="0" y="35689"/>
                    <a:pt x="5117" y="23335"/>
                    <a:pt x="14226" y="14226"/>
                  </a:cubicBezTo>
                  <a:cubicBezTo>
                    <a:pt x="23335" y="5117"/>
                    <a:pt x="35689" y="0"/>
                    <a:pt x="48571" y="0"/>
                  </a:cubicBezTo>
                  <a:close/>
                </a:path>
              </a:pathLst>
            </a:custGeom>
            <a:solidFill>
              <a:srgbClr val="7AC0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9"/>
            <p:cNvSpPr txBox="1"/>
            <p:nvPr/>
          </p:nvSpPr>
          <p:spPr>
            <a:xfrm>
              <a:off x="0" y="-38100"/>
              <a:ext cx="461783" cy="4998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3" name="Google Shape;303;p9"/>
          <p:cNvSpPr/>
          <p:nvPr/>
        </p:nvSpPr>
        <p:spPr>
          <a:xfrm>
            <a:off x="15722489" y="5825290"/>
            <a:ext cx="942857" cy="955012"/>
          </a:xfrm>
          <a:custGeom>
            <a:rect b="b" l="l" r="r" t="t"/>
            <a:pathLst>
              <a:path extrusionOk="0" h="955012" w="942857">
                <a:moveTo>
                  <a:pt x="0" y="0"/>
                </a:moveTo>
                <a:lnTo>
                  <a:pt x="942857" y="0"/>
                </a:lnTo>
                <a:lnTo>
                  <a:pt x="942857" y="955012"/>
                </a:lnTo>
                <a:lnTo>
                  <a:pt x="0" y="9550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9"/>
          <p:cNvSpPr txBox="1"/>
          <p:nvPr/>
        </p:nvSpPr>
        <p:spPr>
          <a:xfrm>
            <a:off x="14418978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05" name="Google Shape;305;p9"/>
          <p:cNvSpPr txBox="1"/>
          <p:nvPr/>
        </p:nvSpPr>
        <p:spPr>
          <a:xfrm>
            <a:off x="2197947" y="474453"/>
            <a:ext cx="119217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Lien vers la compétence suivante</a:t>
            </a:r>
            <a:endParaRPr/>
          </a:p>
        </p:txBody>
      </p:sp>
      <p:sp>
        <p:nvSpPr>
          <p:cNvPr id="306" name="Google Shape;306;p9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7" name="Google Shape;307;p9"/>
          <p:cNvCxnSpPr/>
          <p:nvPr/>
        </p:nvCxnSpPr>
        <p:spPr>
          <a:xfrm>
            <a:off x="2197957" y="1644407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8" name="Google Shape;308;p9"/>
          <p:cNvSpPr/>
          <p:nvPr/>
        </p:nvSpPr>
        <p:spPr>
          <a:xfrm>
            <a:off x="944638" y="4106516"/>
            <a:ext cx="5566810" cy="3477125"/>
          </a:xfrm>
          <a:custGeom>
            <a:rect b="b" l="l" r="r" t="t"/>
            <a:pathLst>
              <a:path extrusionOk="0" h="3477125" w="5566810">
                <a:moveTo>
                  <a:pt x="0" y="0"/>
                </a:moveTo>
                <a:lnTo>
                  <a:pt x="5566810" y="0"/>
                </a:lnTo>
                <a:lnTo>
                  <a:pt x="5566810" y="3477125"/>
                </a:lnTo>
                <a:lnTo>
                  <a:pt x="0" y="34771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9"/>
          <p:cNvSpPr txBox="1"/>
          <p:nvPr/>
        </p:nvSpPr>
        <p:spPr>
          <a:xfrm>
            <a:off x="6987788" y="5003300"/>
            <a:ext cx="7905900" cy="13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Prochaine étape : apprendre à **utiliser la mise en forme conditionnelle** pour automatiser les changements de couleur selon les valeurs.</a:t>
            </a:r>
            <a:endParaRPr/>
          </a:p>
        </p:txBody>
      </p:sp>
      <p:sp>
        <p:nvSpPr>
          <p:cNvPr id="310" name="Google Shape;310;p9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12" name="Google Shape;312;p9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13" name="Google Shape;313;p9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14" name="Google Shape;314;p9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15" name="Google Shape;315;p9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16" name="Google Shape;316;p9"/>
          <p:cNvSpPr/>
          <p:nvPr/>
        </p:nvSpPr>
        <p:spPr>
          <a:xfrm>
            <a:off x="14497668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17" name="Google Shape;317;p9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318" name="Google Shape;318;p9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user</dc:creator>
</cp:coreProperties>
</file>